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4" r:id="rId2"/>
    <p:sldId id="256" r:id="rId3"/>
    <p:sldId id="257"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28433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23A1CC3-2375-41D4-9E03-427CAF2A4C1A}"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9659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FF16868-8199-4C2C-A5B1-63AEE139F88E}"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27445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484107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C12C299-16B2-4475-990D-751901EACC1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78801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E86839-B9D8-4651-8783-F325ECE74E65}" type="datetimeFigureOut">
              <a:rPr lang="en-US" smtClean="0"/>
              <a:t>5/5/2022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20054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D484F64-32F6-45C5-931F-ADC1662401D0}" type="datetimeFigureOut">
              <a:rPr lang="en-US" smtClean="0"/>
              <a:t>5/5/2022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41632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8549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5585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19C9CA7B-DFD4-44B5-8C60-D14B8CD1FB59}"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7659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34E6425-0181-43F2-84FC-787E803FD2F8}"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4152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2541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5/5/2022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6279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7AA18ACC-A947-437B-A130-35BD54FDF1E9}" type="datetimeFigureOut">
              <a:rPr lang="en-US" smtClean="0"/>
              <a:t>5/5/2022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84573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8D7E02-BCB8-4D50-A234-369438C08659}" type="datetimeFigureOut">
              <a:rPr lang="en-US" smtClean="0"/>
              <a:t>5/5/2022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8298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76E86A4C-8E40-4F87-A4F0-01A0687C5742}" type="datetimeFigureOut">
              <a:rPr lang="en-US" smtClean="0"/>
              <a:t>5/5/2022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9316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5E72C73-2D91-4E12-BA25-F0AA0C03599B}"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1337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451C3-0FF4-47C4-B829-773ADF60F88C}" type="datetimeFigureOut">
              <a:rPr lang="en-US" smtClean="0"/>
              <a:t>5/5/2022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64590770"/>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92497" y="220718"/>
            <a:ext cx="8946541" cy="3657599"/>
          </a:xfrm>
        </p:spPr>
        <p:txBody>
          <a:bodyPr/>
          <a:lstStyle/>
          <a:p>
            <a:endParaRPr lang="es-MX" dirty="0" smtClean="0"/>
          </a:p>
          <a:p>
            <a:pPr algn="ctr"/>
            <a:r>
              <a:rPr lang="es-MX" sz="4800" b="1" dirty="0" smtClean="0"/>
              <a:t>X. LAS </a:t>
            </a:r>
            <a:r>
              <a:rPr lang="es-MX" sz="4800" b="1" dirty="0" smtClean="0"/>
              <a:t>REVOLUCIONES COMO CAMBIOS DE LA VISIÓN DEL MUNDO</a:t>
            </a:r>
            <a:endParaRPr lang="es-MX" sz="4800" b="1" dirty="0"/>
          </a:p>
        </p:txBody>
      </p:sp>
      <p:sp>
        <p:nvSpPr>
          <p:cNvPr id="2" name="CuadroTexto 1"/>
          <p:cNvSpPr txBox="1"/>
          <p:nvPr/>
        </p:nvSpPr>
        <p:spPr>
          <a:xfrm>
            <a:off x="3559874" y="3615948"/>
            <a:ext cx="4576894" cy="523220"/>
          </a:xfrm>
          <a:prstGeom prst="rect">
            <a:avLst/>
          </a:prstGeom>
          <a:noFill/>
        </p:spPr>
        <p:txBody>
          <a:bodyPr wrap="none" rtlCol="0">
            <a:spAutoFit/>
          </a:bodyPr>
          <a:lstStyle/>
          <a:p>
            <a:r>
              <a:rPr lang="es-MX" sz="2800" b="1" dirty="0" smtClean="0"/>
              <a:t>KAREN</a:t>
            </a:r>
            <a:r>
              <a:rPr lang="es-MX" sz="2400" b="1" dirty="0" smtClean="0"/>
              <a:t> OLIVARES DEL MONTE</a:t>
            </a:r>
            <a:endParaRPr lang="es-MX" sz="2400" b="1" dirty="0"/>
          </a:p>
        </p:txBody>
      </p:sp>
      <p:sp>
        <p:nvSpPr>
          <p:cNvPr id="4" name="CuadroTexto 3"/>
          <p:cNvSpPr txBox="1"/>
          <p:nvPr/>
        </p:nvSpPr>
        <p:spPr>
          <a:xfrm>
            <a:off x="3400375" y="4287820"/>
            <a:ext cx="4895892" cy="523220"/>
          </a:xfrm>
          <a:prstGeom prst="rect">
            <a:avLst/>
          </a:prstGeom>
          <a:noFill/>
        </p:spPr>
        <p:txBody>
          <a:bodyPr wrap="none" rtlCol="0">
            <a:spAutoFit/>
          </a:bodyPr>
          <a:lstStyle/>
          <a:p>
            <a:r>
              <a:rPr lang="es-MX" sz="2800" b="1" dirty="0" smtClean="0"/>
              <a:t>LAURA IMELDA </a:t>
            </a:r>
            <a:r>
              <a:rPr lang="es-MX" sz="2400" b="1" dirty="0" smtClean="0"/>
              <a:t>PÉREZ SEGURA</a:t>
            </a:r>
            <a:endParaRPr lang="es-MX" sz="2400" b="1" dirty="0"/>
          </a:p>
        </p:txBody>
      </p:sp>
    </p:spTree>
    <p:extLst>
      <p:ext uri="{BB962C8B-B14F-4D97-AF65-F5344CB8AC3E}">
        <p14:creationId xmlns:p14="http://schemas.microsoft.com/office/powerpoint/2010/main" val="11975512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91590" y="1650124"/>
            <a:ext cx="8825658" cy="3862981"/>
          </a:xfrm>
        </p:spPr>
        <p:txBody>
          <a:bodyPr/>
          <a:lstStyle/>
          <a:p>
            <a:pPr algn="ctr"/>
            <a:r>
              <a:rPr lang="es-MX" sz="3600" b="1" dirty="0"/>
              <a:t>C</a:t>
            </a:r>
            <a:r>
              <a:rPr lang="es-MX" sz="3600" b="1" dirty="0" smtClean="0"/>
              <a:t>uando </a:t>
            </a:r>
            <a:r>
              <a:rPr lang="es-MX" sz="3600" b="1" dirty="0"/>
              <a:t>cambian los paradigmas, el mundo mismo cambia con ellos. Guiados por un nuevo paradigma, los científicos adoptan nuevos instrumentos y buscan en lugares nuevos</a:t>
            </a:r>
            <a:r>
              <a:rPr lang="es-MX" sz="3600" dirty="0"/>
              <a:t/>
            </a:r>
            <a:br>
              <a:rPr lang="es-MX" sz="3600" dirty="0"/>
            </a:br>
            <a:endParaRPr lang="es-MX" sz="3600" dirty="0"/>
          </a:p>
        </p:txBody>
      </p:sp>
    </p:spTree>
    <p:extLst>
      <p:ext uri="{BB962C8B-B14F-4D97-AF65-F5344CB8AC3E}">
        <p14:creationId xmlns:p14="http://schemas.microsoft.com/office/powerpoint/2010/main" val="36547275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54954" y="714703"/>
            <a:ext cx="8825659" cy="5305097"/>
          </a:xfrm>
        </p:spPr>
        <p:txBody>
          <a:bodyPr>
            <a:noAutofit/>
          </a:bodyPr>
          <a:lstStyle/>
          <a:p>
            <a:r>
              <a:rPr lang="es-MX" sz="3200" b="1" dirty="0"/>
              <a:t>E</a:t>
            </a:r>
            <a:r>
              <a:rPr lang="es-MX" sz="3200" b="1" dirty="0" smtClean="0"/>
              <a:t>n </a:t>
            </a:r>
            <a:r>
              <a:rPr lang="es-MX" sz="3200" b="1" dirty="0"/>
              <a:t>tiempos de revolución, cuando la tradición científica normal cambia, la percepción que el científico tiene de su medio ambiente debe ser reeducada, en algunas situaciones en las que se ha familiarizado, debe aprender a ver una forma (Gestalt) </a:t>
            </a:r>
            <a:r>
              <a:rPr lang="es-MX" sz="3200" b="1" dirty="0" smtClean="0"/>
              <a:t>nueva</a:t>
            </a:r>
          </a:p>
          <a:p>
            <a:endParaRPr lang="es-MX" sz="3200" b="1" dirty="0" smtClean="0"/>
          </a:p>
          <a:p>
            <a:r>
              <a:rPr lang="es-MX" sz="3200" b="1" dirty="0"/>
              <a:t>OBSERVACIÓN CIENTÍFICA, CAMBIO DE VISIÓN</a:t>
            </a:r>
          </a:p>
          <a:p>
            <a:endParaRPr lang="es-MX" sz="3200" b="1" dirty="0"/>
          </a:p>
        </p:txBody>
      </p:sp>
    </p:spTree>
    <p:extLst>
      <p:ext uri="{BB962C8B-B14F-4D97-AF65-F5344CB8AC3E}">
        <p14:creationId xmlns:p14="http://schemas.microsoft.com/office/powerpoint/2010/main" val="625740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MX" sz="4000" b="1" dirty="0"/>
              <a:t>L</a:t>
            </a:r>
            <a:r>
              <a:rPr lang="es-MX" sz="4000" b="1" dirty="0" smtClean="0"/>
              <a:t>as </a:t>
            </a:r>
            <a:r>
              <a:rPr lang="es-MX" sz="4000" b="1" dirty="0"/>
              <a:t>escuelas guiadas por paradigmas diferentes se encuentran siempre, ligeramente, en pugna involuntaria</a:t>
            </a:r>
          </a:p>
        </p:txBody>
      </p:sp>
    </p:spTree>
    <p:extLst>
      <p:ext uri="{BB962C8B-B14F-4D97-AF65-F5344CB8AC3E}">
        <p14:creationId xmlns:p14="http://schemas.microsoft.com/office/powerpoint/2010/main" val="34659401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Autofit/>
          </a:bodyPr>
          <a:lstStyle/>
          <a:p>
            <a:r>
              <a:rPr lang="es-MX" sz="3200" b="1" dirty="0"/>
              <a:t>Lo que ve un hombre depende tanto de lo que mira como de lo que su experiencia visual y conceptual previa lo ha preparado a ver. En ausencia de esa preparación sólo puede haber, en opinión de William James, "una confusión floreciente y </a:t>
            </a:r>
            <a:r>
              <a:rPr lang="es-MX" sz="3200" b="1" dirty="0" err="1"/>
              <a:t>zumbante</a:t>
            </a:r>
            <a:endParaRPr lang="es-MX" sz="3200" b="1" dirty="0"/>
          </a:p>
        </p:txBody>
      </p:sp>
    </p:spTree>
    <p:extLst>
      <p:ext uri="{BB962C8B-B14F-4D97-AF65-F5344CB8AC3E}">
        <p14:creationId xmlns:p14="http://schemas.microsoft.com/office/powerpoint/2010/main" val="11677344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34843" y="1502981"/>
            <a:ext cx="8946541" cy="4272454"/>
          </a:xfrm>
        </p:spPr>
        <p:txBody>
          <a:bodyPr/>
          <a:lstStyle/>
          <a:p>
            <a:r>
              <a:rPr lang="es-MX" sz="3200" b="1" dirty="0"/>
              <a:t>A menos que exista un patrón externo con respecto al que pueda demostrarse un cambio de visión, no podrá sacarse ninguna conclusión sobre posibilidades alternativas de percepción.</a:t>
            </a:r>
          </a:p>
          <a:p>
            <a:r>
              <a:rPr lang="es-MX" sz="3200" b="1" dirty="0"/>
              <a:t>"Antes creía que la Luna era un planeta (o la veía como tal); pero estaba equivocado".</a:t>
            </a:r>
          </a:p>
          <a:p>
            <a:endParaRPr lang="es-MX" dirty="0"/>
          </a:p>
        </p:txBody>
      </p:sp>
    </p:spTree>
    <p:extLst>
      <p:ext uri="{BB962C8B-B14F-4D97-AF65-F5344CB8AC3E}">
        <p14:creationId xmlns:p14="http://schemas.microsoft.com/office/powerpoint/2010/main" val="42233661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75368" y="1418895"/>
            <a:ext cx="8825659" cy="4414345"/>
          </a:xfrm>
        </p:spPr>
        <p:txBody>
          <a:bodyPr>
            <a:normAutofit fontScale="92500"/>
          </a:bodyPr>
          <a:lstStyle/>
          <a:p>
            <a:r>
              <a:rPr lang="es-MX" sz="4000" b="1" dirty="0">
                <a:latin typeface="Calibri" panose="020F0502020204030204" pitchFamily="34" charset="0"/>
                <a:ea typeface="Calibri" panose="020F0502020204030204" pitchFamily="34" charset="0"/>
                <a:cs typeface="Times New Roman" panose="02020603050405020304" pitchFamily="18" charset="0"/>
              </a:rPr>
              <a:t>Lo que sucede durante una revolución científica no puede reducirse completamente a una reinterpretación de datos individuales y estables. En primer lugar, los datos no son inequívocamente estables. Un péndulo no es una piedra que cae, ni el oxígeno es aire </a:t>
            </a:r>
            <a:r>
              <a:rPr lang="es-MX" sz="4000" b="1" dirty="0" err="1">
                <a:latin typeface="Calibri" panose="020F0502020204030204" pitchFamily="34" charset="0"/>
                <a:ea typeface="Calibri" panose="020F0502020204030204" pitchFamily="34" charset="0"/>
                <a:cs typeface="Times New Roman" panose="02020603050405020304" pitchFamily="18" charset="0"/>
              </a:rPr>
              <a:t>deflogistizado</a:t>
            </a:r>
            <a:endParaRPr lang="es-MX" sz="4000" b="1" dirty="0"/>
          </a:p>
          <a:p>
            <a:endParaRPr lang="es-MX" dirty="0"/>
          </a:p>
        </p:txBody>
      </p:sp>
    </p:spTree>
    <p:extLst>
      <p:ext uri="{BB962C8B-B14F-4D97-AF65-F5344CB8AC3E}">
        <p14:creationId xmlns:p14="http://schemas.microsoft.com/office/powerpoint/2010/main" val="38384669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93</TotalTime>
  <Words>258</Words>
  <Application>Microsoft Office PowerPoint</Application>
  <PresentationFormat>Panorámica</PresentationFormat>
  <Paragraphs>13</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Century Gothic</vt:lpstr>
      <vt:lpstr>Times New Roman</vt:lpstr>
      <vt:lpstr>Wingdings 3</vt:lpstr>
      <vt:lpstr>Ion</vt:lpstr>
      <vt:lpstr>Presentación de PowerPoint</vt:lpstr>
      <vt:lpstr>Cuando cambian los paradigmas, el mundo mismo cambia con ellos. Guiados por un nuevo paradigma, los científicos adoptan nuevos instrumentos y buscan en lugares nuevos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Cuando cambian los paradigmas, el mundo mismo cambia con ellos. Guiados por un nuevo paradigma, los científicos adoptan nuevos instrumentos y buscan en lugares nuevos</dc:title>
  <dc:creator>Usuario</dc:creator>
  <cp:lastModifiedBy>Usuario</cp:lastModifiedBy>
  <cp:revision>6</cp:revision>
  <dcterms:created xsi:type="dcterms:W3CDTF">2022-05-05T13:51:32Z</dcterms:created>
  <dcterms:modified xsi:type="dcterms:W3CDTF">2022-05-05T15:26:31Z</dcterms:modified>
</cp:coreProperties>
</file>